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606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82269" y="457200"/>
            <a:ext cx="5850871" cy="4800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15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 for SMBs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4036219" y="1165854"/>
            <a:ext cx="1071563" cy="57150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1626905" y="1451604"/>
            <a:ext cx="5961627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Leveraging NVIDIA's Video Search and Summarization Blueprint</a:t>
            </a:r>
            <a:endParaRPr lang="en-US" sz="162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31" y="1988809"/>
            <a:ext cx="4071938" cy="27146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48238" y="4789159"/>
            <a:ext cx="5386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June 2025</a:t>
            </a:r>
            <a:endParaRPr lang="en-US" sz="78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ROI &amp; Benefits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1537748"/>
            <a:ext cx="3578712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Implementation of the AI Safety Agent delivers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794923"/>
            <a:ext cx="1662792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7941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measurable returns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57200" y="1794923"/>
            <a:ext cx="3206260" cy="44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small to medium businesses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34301"/>
            <a:ext cx="128588" cy="12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1513" y="2534301"/>
            <a:ext cx="11361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20-30% reduction</a:t>
            </a:r>
            <a:endParaRPr lang="en-US" sz="1013" dirty="0"/>
          </a:p>
        </p:txBody>
      </p:sp>
      <p:sp>
        <p:nvSpPr>
          <p:cNvPr id="10" name="Text 6"/>
          <p:cNvSpPr/>
          <p:nvPr/>
        </p:nvSpPr>
        <p:spPr>
          <a:xfrm>
            <a:off x="671513" y="2534301"/>
            <a:ext cx="339470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 workplace safety incidents within 3-6 months</a:t>
            </a:r>
            <a:endParaRPr lang="en-US" sz="1013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48651"/>
            <a:ext cx="96441" cy="1285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9366" y="3048651"/>
            <a:ext cx="10646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5-15% reduction</a:t>
            </a:r>
            <a:endParaRPr lang="en-US" sz="1013" dirty="0"/>
          </a:p>
        </p:txBody>
      </p:sp>
      <p:sp>
        <p:nvSpPr>
          <p:cNvPr id="13" name="Text 8"/>
          <p:cNvSpPr/>
          <p:nvPr/>
        </p:nvSpPr>
        <p:spPr>
          <a:xfrm>
            <a:off x="1632598" y="3048651"/>
            <a:ext cx="250857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 insurance premiums over 12-24 months</a:t>
            </a:r>
            <a:endParaRPr lang="en-US" sz="1013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62976"/>
            <a:ext cx="128588" cy="1285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1513" y="3362976"/>
            <a:ext cx="11361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40-60% reduction</a:t>
            </a:r>
            <a:endParaRPr lang="en-US" sz="1013" dirty="0"/>
          </a:p>
        </p:txBody>
      </p:sp>
      <p:sp>
        <p:nvSpPr>
          <p:cNvPr id="16" name="Text 10"/>
          <p:cNvSpPr/>
          <p:nvPr/>
        </p:nvSpPr>
        <p:spPr>
          <a:xfrm>
            <a:off x="1736266" y="3362976"/>
            <a:ext cx="268044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 compliance penalties and associated costs</a:t>
            </a:r>
            <a:endParaRPr lang="en-US" sz="1013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677301"/>
            <a:ext cx="128588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71513" y="3677301"/>
            <a:ext cx="135781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10-20% improvement</a:t>
            </a:r>
            <a:endParaRPr lang="en-US" sz="1013" dirty="0"/>
          </a:p>
        </p:txBody>
      </p:sp>
      <p:sp>
        <p:nvSpPr>
          <p:cNvPr id="19" name="Text 12"/>
          <p:cNvSpPr/>
          <p:nvPr/>
        </p:nvSpPr>
        <p:spPr>
          <a:xfrm>
            <a:off x="671513" y="3677301"/>
            <a:ext cx="32996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 operational efficiency for safety management</a:t>
            </a:r>
            <a:endParaRPr lang="en-US" sz="1013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450" y="1169845"/>
            <a:ext cx="3943350" cy="321468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981438" y="4772025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13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Pilot Program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1223646" y="1169845"/>
            <a:ext cx="6768117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Structured 90-day pilot program to validate effectiveness and gather real-world feedback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655620"/>
            <a:ext cx="4286250" cy="285750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70295"/>
            <a:ext cx="160734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3659" y="4770295"/>
            <a:ext cx="138619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Participant Selection:</a:t>
            </a:r>
            <a:endParaRPr lang="en-US" sz="1013" dirty="0"/>
          </a:p>
        </p:txBody>
      </p:sp>
      <p:sp>
        <p:nvSpPr>
          <p:cNvPr id="9" name="Text 4"/>
          <p:cNvSpPr/>
          <p:nvPr/>
        </p:nvSpPr>
        <p:spPr>
          <a:xfrm>
            <a:off x="703659" y="4770295"/>
            <a:ext cx="32873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3-5 businesses across 2-3 target industries</a:t>
            </a:r>
            <a:endParaRPr lang="en-US" sz="101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770295"/>
            <a:ext cx="144661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30986" y="4770295"/>
            <a:ext cx="134313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Deployment:</a:t>
            </a:r>
            <a:endParaRPr lang="en-US" sz="1013" dirty="0"/>
          </a:p>
        </p:txBody>
      </p:sp>
      <p:sp>
        <p:nvSpPr>
          <p:cNvPr id="12" name="Text 6"/>
          <p:cNvSpPr/>
          <p:nvPr/>
        </p:nvSpPr>
        <p:spPr>
          <a:xfrm>
            <a:off x="6302685" y="4770295"/>
            <a:ext cx="20081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3-5 cameras in highest-risk areas</a:t>
            </a:r>
            <a:endParaRPr lang="en-US" sz="1013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284645"/>
            <a:ext cx="128588" cy="1285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1513" y="5284645"/>
            <a:ext cx="112212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Success Metrics:</a:t>
            </a:r>
            <a:endParaRPr lang="en-US" sz="1013" dirty="0"/>
          </a:p>
        </p:txBody>
      </p:sp>
      <p:sp>
        <p:nvSpPr>
          <p:cNvPr id="15" name="Text 8"/>
          <p:cNvSpPr/>
          <p:nvPr/>
        </p:nvSpPr>
        <p:spPr>
          <a:xfrm>
            <a:off x="671513" y="5284645"/>
            <a:ext cx="344247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Detection accuracy, response time, user satisfaction</a:t>
            </a:r>
            <a:endParaRPr lang="en-US" sz="1013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284645"/>
            <a:ext cx="96441" cy="1285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982766" y="5284645"/>
            <a:ext cx="67156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Outcome:</a:t>
            </a:r>
            <a:endParaRPr lang="en-US" sz="1013" dirty="0"/>
          </a:p>
        </p:txBody>
      </p:sp>
      <p:sp>
        <p:nvSpPr>
          <p:cNvPr id="18" name="Text 10"/>
          <p:cNvSpPr/>
          <p:nvPr/>
        </p:nvSpPr>
        <p:spPr>
          <a:xfrm>
            <a:off x="5582896" y="5284645"/>
            <a:ext cx="284455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Case studies and testimonials for market launch</a:t>
            </a:r>
            <a:endParaRPr lang="en-US" sz="1013" dirty="0"/>
          </a:p>
        </p:txBody>
      </p:sp>
      <p:sp>
        <p:nvSpPr>
          <p:cNvPr id="19" name="Text 11"/>
          <p:cNvSpPr/>
          <p:nvPr/>
        </p:nvSpPr>
        <p:spPr>
          <a:xfrm>
            <a:off x="7981438" y="5741845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Next Steps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1634189"/>
            <a:ext cx="40147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Clear path forward to implement the AI Safety Agent MVP for your business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05714"/>
            <a:ext cx="128588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1513" y="2405714"/>
            <a:ext cx="75028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Immediate: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671513" y="2405714"/>
            <a:ext cx="34449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Select deployment model and identify high-risk monitoring areas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20064"/>
            <a:ext cx="160734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3659" y="2920064"/>
            <a:ext cx="90036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Partnerships: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703659" y="2920064"/>
            <a:ext cx="34662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Engage with MSPs, security integrators, and safety consultants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34414"/>
            <a:ext cx="112514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5439" y="3434414"/>
            <a:ext cx="63358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Timeline: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217591" y="3434414"/>
            <a:ext cx="281631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90-day pilot followed by phased implementation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748739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1513" y="3748739"/>
            <a:ext cx="51429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Future: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114369" y="3748739"/>
            <a:ext cx="293033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Custom model training and multi-site coordination</a:t>
            </a:r>
            <a:endParaRPr lang="en-US" sz="1013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450" y="1169845"/>
            <a:ext cx="3943350" cy="321468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981438" y="4772025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Problem Statement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5564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375" y="1201992"/>
            <a:ext cx="948026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SMBs face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590963" y="1201992"/>
            <a:ext cx="1862621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F7941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significant challenges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57200" y="1201992"/>
            <a:ext cx="3996956" cy="44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 workplace safety monitoring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1364"/>
            <a:ext cx="214313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7238" y="1887792"/>
            <a:ext cx="1700966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Manual monitoring is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2386766" y="1887792"/>
            <a:ext cx="1596070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F7941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resource-intensive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457200" y="1887792"/>
            <a:ext cx="3859327" cy="44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and prone to human error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77164"/>
            <a:ext cx="128588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1513" y="2573592"/>
            <a:ext cx="2758966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Compliance documentation creates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457200" y="2830767"/>
            <a:ext cx="1862537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F7941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administrative burden</a:t>
            </a:r>
            <a:endParaRPr lang="en-US" sz="13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62964"/>
            <a:ext cx="171450" cy="17145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14375" y="3259392"/>
            <a:ext cx="1300804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data for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1943742" y="3259392"/>
            <a:ext cx="1633575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F7941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pattern recognition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457200" y="3259392"/>
            <a:ext cx="3453808" cy="44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and preventive measures</a:t>
            </a:r>
            <a:endParaRPr lang="en-US" sz="13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948764"/>
            <a:ext cx="107156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50081" y="3945192"/>
            <a:ext cx="1891838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Safety incidents lead to</a:t>
            </a:r>
            <a:endParaRPr lang="en-US" sz="1350" dirty="0"/>
          </a:p>
        </p:txBody>
      </p:sp>
      <p:sp>
        <p:nvSpPr>
          <p:cNvPr id="22" name="Text 14"/>
          <p:cNvSpPr/>
          <p:nvPr/>
        </p:nvSpPr>
        <p:spPr>
          <a:xfrm>
            <a:off x="2470482" y="3945192"/>
            <a:ext cx="1424285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F7941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significant costs</a:t>
            </a:r>
            <a:endParaRPr lang="en-US" sz="1350" dirty="0"/>
          </a:p>
        </p:txBody>
      </p:sp>
      <p:sp>
        <p:nvSpPr>
          <p:cNvPr id="23" name="Text 15"/>
          <p:cNvSpPr/>
          <p:nvPr/>
        </p:nvSpPr>
        <p:spPr>
          <a:xfrm>
            <a:off x="457200" y="3945192"/>
            <a:ext cx="3771258" cy="44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and productivity losses</a:t>
            </a:r>
            <a:endParaRPr lang="en-US" sz="1350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1191276"/>
            <a:ext cx="3943350" cy="3214688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981438" y="4772025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NVIDIA Blueprint Overview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1205564"/>
            <a:ext cx="40147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NVIDIA's video search and summarization blueprint provides a powerful foundation for AI safety applications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457200" y="2205689"/>
            <a:ext cx="3943350" cy="1400175"/>
          </a:xfrm>
          <a:prstGeom prst="rect">
            <a:avLst/>
          </a:prstGeom>
          <a:solidFill>
            <a:srgbClr val="0A4D8C">
              <a:alpha val="1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57200" y="2205689"/>
            <a:ext cx="28575" cy="1400175"/>
          </a:xfrm>
          <a:prstGeom prst="rect">
            <a:avLst/>
          </a:prstGeom>
          <a:solidFill>
            <a:srgbClr val="0A4D8C"/>
          </a:solidFill>
          <a:ln/>
        </p:spPr>
      </p:sp>
      <p:sp>
        <p:nvSpPr>
          <p:cNvPr id="8" name="Text 5"/>
          <p:cNvSpPr/>
          <p:nvPr/>
        </p:nvSpPr>
        <p:spPr>
          <a:xfrm>
            <a:off x="542925" y="2291414"/>
            <a:ext cx="3843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Technologies</a:t>
            </a:r>
            <a:endParaRPr lang="en-US" sz="1125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578950"/>
            <a:ext cx="128588" cy="1285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4409" y="2577164"/>
            <a:ext cx="204093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Vision Language Models (VLMs)</a:t>
            </a:r>
            <a:endParaRPr lang="en-US" sz="1013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836125"/>
            <a:ext cx="128588" cy="1285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4409" y="2834339"/>
            <a:ext cx="200039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Large Language Models (LLMs)</a:t>
            </a:r>
            <a:endParaRPr lang="en-US" sz="1013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3093300"/>
            <a:ext cx="112514" cy="128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8336" y="3091514"/>
            <a:ext cx="12979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Context-Aware RAG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3350475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64409" y="3348689"/>
            <a:ext cx="166742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NVIDIA NIM Microservices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457200" y="3866610"/>
            <a:ext cx="1091180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Designed for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1476942" y="3866610"/>
            <a:ext cx="1453167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7941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efficient analysis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2858672" y="3866610"/>
            <a:ext cx="405129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and</a:t>
            </a:r>
            <a:endParaRPr lang="en-US" sz="1350" dirty="0"/>
          </a:p>
        </p:txBody>
      </p:sp>
      <p:sp>
        <p:nvSpPr>
          <p:cNvPr id="20" name="Text 13"/>
          <p:cNvSpPr/>
          <p:nvPr/>
        </p:nvSpPr>
        <p:spPr>
          <a:xfrm>
            <a:off x="457200" y="4123785"/>
            <a:ext cx="1281382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7941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summarization</a:t>
            </a:r>
            <a:endParaRPr lang="en-US" sz="1350" dirty="0"/>
          </a:p>
        </p:txBody>
      </p:sp>
      <p:sp>
        <p:nvSpPr>
          <p:cNvPr id="21" name="Text 14"/>
          <p:cNvSpPr/>
          <p:nvPr/>
        </p:nvSpPr>
        <p:spPr>
          <a:xfrm>
            <a:off x="1667145" y="4123785"/>
            <a:ext cx="1834493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of large video volumes</a:t>
            </a:r>
            <a:endParaRPr lang="en-US" sz="135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450" y="1169845"/>
            <a:ext cx="3943350" cy="321468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981438" y="4772025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Concept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457200" y="1402017"/>
            <a:ext cx="3143138" cy="44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Transforming the NVIDIA blueprint into a specialized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53043" y="1659192"/>
            <a:ext cx="2443190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7941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monitoring solution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57200" y="1659192"/>
            <a:ext cx="3586749" cy="44827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small to medium businesses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457200" y="2369995"/>
            <a:ext cx="1914525" cy="850106"/>
          </a:xfrm>
          <a:prstGeom prst="rect">
            <a:avLst/>
          </a:prstGeom>
          <a:solidFill>
            <a:srgbClr val="0A4D8C">
              <a:alpha val="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57200" y="3198670"/>
            <a:ext cx="1914525" cy="21431"/>
          </a:xfrm>
          <a:prstGeom prst="rect">
            <a:avLst/>
          </a:prstGeom>
          <a:solidFill>
            <a:srgbClr val="0A4D8C"/>
          </a:solidFill>
          <a:ln/>
        </p:spPr>
      </p:sp>
      <p:sp>
        <p:nvSpPr>
          <p:cNvPr id="10" name="Text 7"/>
          <p:cNvSpPr/>
          <p:nvPr/>
        </p:nvSpPr>
        <p:spPr>
          <a:xfrm>
            <a:off x="571500" y="2484295"/>
            <a:ext cx="17573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Proactive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571500" y="2684320"/>
            <a:ext cx="175736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Identifies hazards before incidents occur</a:t>
            </a:r>
            <a:endParaRPr lang="en-US" sz="1013" dirty="0"/>
          </a:p>
        </p:txBody>
      </p:sp>
      <p:sp>
        <p:nvSpPr>
          <p:cNvPr id="12" name="Shape 9"/>
          <p:cNvSpPr/>
          <p:nvPr/>
        </p:nvSpPr>
        <p:spPr>
          <a:xfrm>
            <a:off x="2486025" y="2369995"/>
            <a:ext cx="1914525" cy="850106"/>
          </a:xfrm>
          <a:prstGeom prst="rect">
            <a:avLst/>
          </a:prstGeom>
          <a:solidFill>
            <a:srgbClr val="0A4D8C">
              <a:alpha val="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2486025" y="3198670"/>
            <a:ext cx="1914525" cy="21431"/>
          </a:xfrm>
          <a:prstGeom prst="rect">
            <a:avLst/>
          </a:prstGeom>
          <a:solidFill>
            <a:srgbClr val="0A4D8C"/>
          </a:solidFill>
          <a:ln/>
        </p:spPr>
      </p:sp>
      <p:sp>
        <p:nvSpPr>
          <p:cNvPr id="14" name="Text 11"/>
          <p:cNvSpPr/>
          <p:nvPr/>
        </p:nvSpPr>
        <p:spPr>
          <a:xfrm>
            <a:off x="2600325" y="2495010"/>
            <a:ext cx="17573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Continuous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2600325" y="2695035"/>
            <a:ext cx="175736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24/7 monitoring without fatigue</a:t>
            </a:r>
            <a:endParaRPr lang="en-US" sz="1013" dirty="0"/>
          </a:p>
        </p:txBody>
      </p:sp>
      <p:sp>
        <p:nvSpPr>
          <p:cNvPr id="16" name="Shape 13"/>
          <p:cNvSpPr/>
          <p:nvPr/>
        </p:nvSpPr>
        <p:spPr>
          <a:xfrm>
            <a:off x="457200" y="3323685"/>
            <a:ext cx="1914525" cy="850106"/>
          </a:xfrm>
          <a:prstGeom prst="rect">
            <a:avLst/>
          </a:prstGeom>
          <a:solidFill>
            <a:srgbClr val="0A4D8C">
              <a:alpha val="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457200" y="4152360"/>
            <a:ext cx="1914525" cy="21431"/>
          </a:xfrm>
          <a:prstGeom prst="rect">
            <a:avLst/>
          </a:prstGeom>
          <a:solidFill>
            <a:srgbClr val="0A4D8C"/>
          </a:solidFill>
          <a:ln/>
        </p:spPr>
      </p:sp>
      <p:sp>
        <p:nvSpPr>
          <p:cNvPr id="18" name="Text 15"/>
          <p:cNvSpPr/>
          <p:nvPr/>
        </p:nvSpPr>
        <p:spPr>
          <a:xfrm>
            <a:off x="571500" y="3448701"/>
            <a:ext cx="17573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Adaptive</a:t>
            </a:r>
            <a:endParaRPr lang="en-US" sz="1125" dirty="0"/>
          </a:p>
        </p:txBody>
      </p:sp>
      <p:sp>
        <p:nvSpPr>
          <p:cNvPr id="19" name="Text 16"/>
          <p:cNvSpPr/>
          <p:nvPr/>
        </p:nvSpPr>
        <p:spPr>
          <a:xfrm>
            <a:off x="571500" y="3648726"/>
            <a:ext cx="175736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Learns from patterns over time</a:t>
            </a:r>
            <a:endParaRPr lang="en-US" sz="1013" dirty="0"/>
          </a:p>
        </p:txBody>
      </p:sp>
      <p:sp>
        <p:nvSpPr>
          <p:cNvPr id="20" name="Shape 17"/>
          <p:cNvSpPr/>
          <p:nvPr/>
        </p:nvSpPr>
        <p:spPr>
          <a:xfrm>
            <a:off x="2486025" y="3334401"/>
            <a:ext cx="1914525" cy="828675"/>
          </a:xfrm>
          <a:prstGeom prst="rect">
            <a:avLst/>
          </a:prstGeom>
          <a:solidFill>
            <a:srgbClr val="0A4D8C">
              <a:alpha val="5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2486025" y="4141645"/>
            <a:ext cx="1914525" cy="21431"/>
          </a:xfrm>
          <a:prstGeom prst="rect">
            <a:avLst/>
          </a:prstGeom>
          <a:solidFill>
            <a:srgbClr val="0A4D8C"/>
          </a:solidFill>
          <a:ln/>
        </p:spPr>
      </p:sp>
      <p:sp>
        <p:nvSpPr>
          <p:cNvPr id="22" name="Text 19"/>
          <p:cNvSpPr/>
          <p:nvPr/>
        </p:nvSpPr>
        <p:spPr>
          <a:xfrm>
            <a:off x="2600325" y="3448701"/>
            <a:ext cx="17573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Scalable</a:t>
            </a:r>
            <a:endParaRPr lang="en-US" sz="1125" dirty="0"/>
          </a:p>
        </p:txBody>
      </p:sp>
      <p:sp>
        <p:nvSpPr>
          <p:cNvPr id="23" name="Text 20"/>
          <p:cNvSpPr/>
          <p:nvPr/>
        </p:nvSpPr>
        <p:spPr>
          <a:xfrm>
            <a:off x="2600325" y="3648726"/>
            <a:ext cx="17573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Grows with business needs</a:t>
            </a:r>
            <a:endParaRPr lang="en-US" sz="1013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1169845"/>
            <a:ext cx="3943350" cy="3214688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981438" y="4772025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704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Core Features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1519247" y="1169845"/>
            <a:ext cx="617691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AI Safety Agent MVP delivers four essential capabilities for workplace safety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84" y="1655620"/>
            <a:ext cx="4822031" cy="3214688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3" y="5134626"/>
            <a:ext cx="128588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06126" y="5098907"/>
            <a:ext cx="222265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Identifies OSHA violations in real-time</a:t>
            </a:r>
            <a:endParaRPr lang="en-US" sz="1013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134626"/>
            <a:ext cx="128588" cy="1285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14913" y="5098907"/>
            <a:ext cx="250871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Notifies appropriate personnel immediately</a:t>
            </a:r>
            <a:endParaRPr lang="en-US" sz="1013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813" y="5448951"/>
            <a:ext cx="128588" cy="12858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06126" y="5413232"/>
            <a:ext cx="243744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Generates required safety documentation</a:t>
            </a:r>
            <a:endParaRPr lang="en-US" sz="1013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5448951"/>
            <a:ext cx="128588" cy="12858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014913" y="5413232"/>
            <a:ext cx="226579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Answers questions about safety status</a:t>
            </a:r>
            <a:endParaRPr lang="en-US" sz="1013" dirty="0"/>
          </a:p>
        </p:txBody>
      </p:sp>
      <p:sp>
        <p:nvSpPr>
          <p:cNvPr id="15" name="Text 7"/>
          <p:cNvSpPr/>
          <p:nvPr/>
        </p:nvSpPr>
        <p:spPr>
          <a:xfrm>
            <a:off x="7981438" y="5698982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561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MVP Architecture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1694185" y="1169845"/>
            <a:ext cx="582706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Simplified architecture designed specifically for small to medium businesses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655620"/>
            <a:ext cx="4286250" cy="2857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90601" y="4741720"/>
            <a:ext cx="106137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Video Sources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2488927" y="4998895"/>
            <a:ext cx="106472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Security cameras</a:t>
            </a:r>
            <a:endParaRPr lang="en-US" sz="1013" dirty="0"/>
          </a:p>
        </p:txBody>
      </p:sp>
      <p:sp>
        <p:nvSpPr>
          <p:cNvPr id="9" name="Text 5"/>
          <p:cNvSpPr/>
          <p:nvPr/>
        </p:nvSpPr>
        <p:spPr>
          <a:xfrm>
            <a:off x="2488927" y="5198920"/>
            <a:ext cx="106472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Mobile uploads</a:t>
            </a:r>
            <a:endParaRPr lang="en-US" sz="1013" dirty="0"/>
          </a:p>
        </p:txBody>
      </p:sp>
      <p:sp>
        <p:nvSpPr>
          <p:cNvPr id="10" name="Text 6"/>
          <p:cNvSpPr/>
          <p:nvPr/>
        </p:nvSpPr>
        <p:spPr>
          <a:xfrm>
            <a:off x="2488927" y="5398945"/>
            <a:ext cx="106472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Archived footage</a:t>
            </a:r>
            <a:endParaRPr lang="en-US" sz="1013" dirty="0"/>
          </a:p>
        </p:txBody>
      </p:sp>
      <p:sp>
        <p:nvSpPr>
          <p:cNvPr id="11" name="Text 7"/>
          <p:cNvSpPr/>
          <p:nvPr/>
        </p:nvSpPr>
        <p:spPr>
          <a:xfrm>
            <a:off x="3893093" y="4741720"/>
            <a:ext cx="142925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Processing Pipeline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4110921" y="4998895"/>
            <a:ext cx="99359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Video ingestion</a:t>
            </a:r>
            <a:endParaRPr lang="en-US" sz="1013" dirty="0"/>
          </a:p>
        </p:txBody>
      </p:sp>
      <p:sp>
        <p:nvSpPr>
          <p:cNvPr id="13" name="Text 9"/>
          <p:cNvSpPr/>
          <p:nvPr/>
        </p:nvSpPr>
        <p:spPr>
          <a:xfrm>
            <a:off x="4110921" y="5198920"/>
            <a:ext cx="99359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Frame analysis</a:t>
            </a:r>
            <a:endParaRPr lang="en-US" sz="1013" dirty="0"/>
          </a:p>
        </p:txBody>
      </p:sp>
      <p:sp>
        <p:nvSpPr>
          <p:cNvPr id="14" name="Text 10"/>
          <p:cNvSpPr/>
          <p:nvPr/>
        </p:nvSpPr>
        <p:spPr>
          <a:xfrm>
            <a:off x="4110921" y="5398945"/>
            <a:ext cx="99359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Safety detection</a:t>
            </a:r>
            <a:endParaRPr lang="en-US" sz="1013" dirty="0"/>
          </a:p>
        </p:txBody>
      </p:sp>
      <p:sp>
        <p:nvSpPr>
          <p:cNvPr id="15" name="Text 11"/>
          <p:cNvSpPr/>
          <p:nvPr/>
        </p:nvSpPr>
        <p:spPr>
          <a:xfrm>
            <a:off x="5681932" y="4741720"/>
            <a:ext cx="102440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 Interface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5600951" y="4998895"/>
            <a:ext cx="118636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Safety dashboard</a:t>
            </a:r>
            <a:endParaRPr lang="en-US" sz="1013" dirty="0"/>
          </a:p>
        </p:txBody>
      </p:sp>
      <p:sp>
        <p:nvSpPr>
          <p:cNvPr id="17" name="Text 13"/>
          <p:cNvSpPr/>
          <p:nvPr/>
        </p:nvSpPr>
        <p:spPr>
          <a:xfrm>
            <a:off x="5600951" y="5198920"/>
            <a:ext cx="118636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Incident alerts</a:t>
            </a:r>
            <a:endParaRPr lang="en-US" sz="1013" dirty="0"/>
          </a:p>
        </p:txBody>
      </p:sp>
      <p:sp>
        <p:nvSpPr>
          <p:cNvPr id="18" name="Text 14"/>
          <p:cNvSpPr/>
          <p:nvPr/>
        </p:nvSpPr>
        <p:spPr>
          <a:xfrm>
            <a:off x="5600951" y="5398945"/>
            <a:ext cx="118636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Compliance reports</a:t>
            </a:r>
            <a:endParaRPr lang="en-US" sz="1013" dirty="0"/>
          </a:p>
        </p:txBody>
      </p:sp>
      <p:sp>
        <p:nvSpPr>
          <p:cNvPr id="19" name="Text 15"/>
          <p:cNvSpPr/>
          <p:nvPr/>
        </p:nvSpPr>
        <p:spPr>
          <a:xfrm>
            <a:off x="7981438" y="5684695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133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Deployment Options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1485844" y="1169845"/>
            <a:ext cx="624372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Flexible deployment models to accommodate different SMB resources and needs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84" y="1655620"/>
            <a:ext cx="4822031" cy="32146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17547" y="5098907"/>
            <a:ext cx="86534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Cloud SaaS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57200" y="5356082"/>
            <a:ext cx="2586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Ideal for businesses with minimal IT infrastructure</a:t>
            </a:r>
            <a:endParaRPr lang="en-US" sz="1013" dirty="0"/>
          </a:p>
        </p:txBody>
      </p:sp>
      <p:sp>
        <p:nvSpPr>
          <p:cNvPr id="9" name="Text 5"/>
          <p:cNvSpPr/>
          <p:nvPr/>
        </p:nvSpPr>
        <p:spPr>
          <a:xfrm>
            <a:off x="4345744" y="5098907"/>
            <a:ext cx="5239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Hybrid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3314700" y="5356082"/>
            <a:ext cx="2586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Balanced approach for businesses with some hardware resources</a:t>
            </a:r>
            <a:endParaRPr lang="en-US" sz="1013" dirty="0"/>
          </a:p>
        </p:txBody>
      </p:sp>
      <p:sp>
        <p:nvSpPr>
          <p:cNvPr id="11" name="Text 7"/>
          <p:cNvSpPr/>
          <p:nvPr/>
        </p:nvSpPr>
        <p:spPr>
          <a:xfrm>
            <a:off x="7028501" y="5098907"/>
            <a:ext cx="87343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On-Premise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172200" y="5356082"/>
            <a:ext cx="2586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Complete control for businesses with existing GPU infrastructure</a:t>
            </a:r>
            <a:endParaRPr lang="en-US" sz="1013" dirty="0"/>
          </a:p>
        </p:txBody>
      </p:sp>
      <p:sp>
        <p:nvSpPr>
          <p:cNvPr id="13" name="Text 9"/>
          <p:cNvSpPr/>
          <p:nvPr/>
        </p:nvSpPr>
        <p:spPr>
          <a:xfrm>
            <a:off x="7981438" y="5841857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133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Implementation Roadmap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1097989" y="1169845"/>
            <a:ext cx="70194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Phased approach to implementation ensures manageable deployment and clear milestones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84" y="1655620"/>
            <a:ext cx="4822031" cy="32146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25668" y="5098907"/>
            <a:ext cx="84910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Foundation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57200" y="5356082"/>
            <a:ext cx="2586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Core architecture setup and initial deployment package</a:t>
            </a:r>
            <a:endParaRPr lang="en-US" sz="1013" dirty="0"/>
          </a:p>
        </p:txBody>
      </p:sp>
      <p:sp>
        <p:nvSpPr>
          <p:cNvPr id="9" name="Text 5"/>
          <p:cNvSpPr/>
          <p:nvPr/>
        </p:nvSpPr>
        <p:spPr>
          <a:xfrm>
            <a:off x="4103554" y="5098907"/>
            <a:ext cx="100830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Enhancement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3314700" y="5356082"/>
            <a:ext cx="2586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Feature expansion and integration capabilities</a:t>
            </a:r>
            <a:endParaRPr lang="en-US" sz="1013" dirty="0"/>
          </a:p>
        </p:txBody>
      </p:sp>
      <p:sp>
        <p:nvSpPr>
          <p:cNvPr id="11" name="Text 7"/>
          <p:cNvSpPr/>
          <p:nvPr/>
        </p:nvSpPr>
        <p:spPr>
          <a:xfrm>
            <a:off x="6996912" y="5098907"/>
            <a:ext cx="93658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Optimization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6172200" y="5356082"/>
            <a:ext cx="2586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Performance improvements and advanced analytics</a:t>
            </a:r>
            <a:endParaRPr lang="en-US" sz="1013" dirty="0"/>
          </a:p>
        </p:txBody>
      </p:sp>
      <p:sp>
        <p:nvSpPr>
          <p:cNvPr id="13" name="Text 9"/>
          <p:cNvSpPr/>
          <p:nvPr/>
        </p:nvSpPr>
        <p:spPr>
          <a:xfrm>
            <a:off x="7981438" y="5841857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561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301038" cy="3840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520" b="1" dirty="0">
                <a:solidFill>
                  <a:srgbClr val="0A4D8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Industry Applications</a:t>
            </a:r>
            <a:endParaRPr lang="en-US" sz="2520" dirty="0"/>
          </a:p>
        </p:txBody>
      </p:sp>
      <p:sp>
        <p:nvSpPr>
          <p:cNvPr id="4" name="Shape 1"/>
          <p:cNvSpPr/>
          <p:nvPr/>
        </p:nvSpPr>
        <p:spPr>
          <a:xfrm>
            <a:off x="457200" y="898382"/>
            <a:ext cx="714375" cy="42863"/>
          </a:xfrm>
          <a:prstGeom prst="rect">
            <a:avLst/>
          </a:prstGeom>
          <a:solidFill>
            <a:srgbClr val="F7941D"/>
          </a:solidFill>
          <a:ln/>
        </p:spPr>
      </p:sp>
      <p:sp>
        <p:nvSpPr>
          <p:cNvPr id="5" name="Text 2"/>
          <p:cNvSpPr/>
          <p:nvPr/>
        </p:nvSpPr>
        <p:spPr>
          <a:xfrm>
            <a:off x="1381088" y="1169845"/>
            <a:ext cx="64532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AI Safety Agent MVP addresses specific safety needs across multiple industries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655620"/>
            <a:ext cx="4286250" cy="2857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7440" y="4741720"/>
            <a:ext cx="10556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Manufacturing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1859775" y="4998895"/>
            <a:ext cx="16509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PPE compliance monitoring</a:t>
            </a:r>
            <a:endParaRPr lang="en-US" sz="1013" dirty="0"/>
          </a:p>
        </p:txBody>
      </p:sp>
      <p:sp>
        <p:nvSpPr>
          <p:cNvPr id="9" name="Text 5"/>
          <p:cNvSpPr/>
          <p:nvPr/>
        </p:nvSpPr>
        <p:spPr>
          <a:xfrm>
            <a:off x="1859775" y="5198920"/>
            <a:ext cx="16509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Machinery safety zones</a:t>
            </a:r>
            <a:endParaRPr lang="en-US" sz="1013" dirty="0"/>
          </a:p>
        </p:txBody>
      </p:sp>
      <p:sp>
        <p:nvSpPr>
          <p:cNvPr id="10" name="Text 6"/>
          <p:cNvSpPr/>
          <p:nvPr/>
        </p:nvSpPr>
        <p:spPr>
          <a:xfrm>
            <a:off x="1859775" y="5398945"/>
            <a:ext cx="16509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 adherence</a:t>
            </a:r>
            <a:endParaRPr lang="en-US" sz="1013" dirty="0"/>
          </a:p>
        </p:txBody>
      </p:sp>
      <p:sp>
        <p:nvSpPr>
          <p:cNvPr id="11" name="Text 7"/>
          <p:cNvSpPr/>
          <p:nvPr/>
        </p:nvSpPr>
        <p:spPr>
          <a:xfrm>
            <a:off x="4127525" y="4741720"/>
            <a:ext cx="96036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Construction</a:t>
            </a:r>
            <a:endParaRPr lang="en-US" sz="1125" dirty="0"/>
          </a:p>
        </p:txBody>
      </p:sp>
      <p:sp>
        <p:nvSpPr>
          <p:cNvPr id="12" name="Text 8"/>
          <p:cNvSpPr/>
          <p:nvPr/>
        </p:nvSpPr>
        <p:spPr>
          <a:xfrm>
            <a:off x="3789257" y="4998895"/>
            <a:ext cx="16369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Fall protection monitoring</a:t>
            </a:r>
            <a:endParaRPr lang="en-US" sz="1013" dirty="0"/>
          </a:p>
        </p:txBody>
      </p:sp>
      <p:sp>
        <p:nvSpPr>
          <p:cNvPr id="13" name="Text 9"/>
          <p:cNvSpPr/>
          <p:nvPr/>
        </p:nvSpPr>
        <p:spPr>
          <a:xfrm>
            <a:off x="3789257" y="5198920"/>
            <a:ext cx="16369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Site access control</a:t>
            </a:r>
            <a:endParaRPr lang="en-US" sz="1013" dirty="0"/>
          </a:p>
        </p:txBody>
      </p:sp>
      <p:sp>
        <p:nvSpPr>
          <p:cNvPr id="14" name="Text 10"/>
          <p:cNvSpPr/>
          <p:nvPr/>
        </p:nvSpPr>
        <p:spPr>
          <a:xfrm>
            <a:off x="3789257" y="5398945"/>
            <a:ext cx="16369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Equipment operation safety</a:t>
            </a:r>
            <a:endParaRPr lang="en-US" sz="1013" dirty="0"/>
          </a:p>
        </p:txBody>
      </p:sp>
      <p:sp>
        <p:nvSpPr>
          <p:cNvPr id="15" name="Text 11"/>
          <p:cNvSpPr/>
          <p:nvPr/>
        </p:nvSpPr>
        <p:spPr>
          <a:xfrm>
            <a:off x="6044645" y="4741720"/>
            <a:ext cx="97104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E40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Warehousing</a:t>
            </a:r>
            <a:endParaRPr lang="en-US" sz="1125" dirty="0"/>
          </a:p>
        </p:txBody>
      </p:sp>
      <p:sp>
        <p:nvSpPr>
          <p:cNvPr id="16" name="Text 12"/>
          <p:cNvSpPr/>
          <p:nvPr/>
        </p:nvSpPr>
        <p:spPr>
          <a:xfrm>
            <a:off x="5793888" y="4998895"/>
            <a:ext cx="147253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Forklift operation safety</a:t>
            </a:r>
            <a:endParaRPr lang="en-US" sz="1013" dirty="0"/>
          </a:p>
        </p:txBody>
      </p:sp>
      <p:sp>
        <p:nvSpPr>
          <p:cNvPr id="17" name="Text 13"/>
          <p:cNvSpPr/>
          <p:nvPr/>
        </p:nvSpPr>
        <p:spPr>
          <a:xfrm>
            <a:off x="5793888" y="5198920"/>
            <a:ext cx="147253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Loading dock monitoring</a:t>
            </a:r>
            <a:endParaRPr lang="en-US" sz="1013" dirty="0"/>
          </a:p>
        </p:txBody>
      </p:sp>
      <p:sp>
        <p:nvSpPr>
          <p:cNvPr id="18" name="Text 14"/>
          <p:cNvSpPr/>
          <p:nvPr/>
        </p:nvSpPr>
        <p:spPr>
          <a:xfrm>
            <a:off x="5793888" y="5398945"/>
            <a:ext cx="147253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00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Storage compliance</a:t>
            </a:r>
            <a:endParaRPr lang="en-US" sz="1013" dirty="0"/>
          </a:p>
        </p:txBody>
      </p:sp>
      <p:sp>
        <p:nvSpPr>
          <p:cNvPr id="19" name="Text 15"/>
          <p:cNvSpPr/>
          <p:nvPr/>
        </p:nvSpPr>
        <p:spPr>
          <a:xfrm>
            <a:off x="7981438" y="5684695"/>
            <a:ext cx="10053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 Safety Agent MVP</a:t>
            </a:r>
            <a:endParaRPr lang="en-US" sz="7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2025-06-03T17:20:40Z</dcterms:created>
  <dcterms:modified xsi:type="dcterms:W3CDTF">2025-06-03T17:20:40Z</dcterms:modified>
</cp:coreProperties>
</file>